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76" r:id="rId2"/>
    <p:sldId id="303" r:id="rId3"/>
    <p:sldId id="327" r:id="rId4"/>
    <p:sldId id="294" r:id="rId5"/>
    <p:sldId id="295" r:id="rId6"/>
    <p:sldId id="296" r:id="rId7"/>
    <p:sldId id="324" r:id="rId8"/>
    <p:sldId id="319" r:id="rId9"/>
    <p:sldId id="321" r:id="rId10"/>
    <p:sldId id="325" r:id="rId11"/>
    <p:sldId id="326" r:id="rId12"/>
    <p:sldId id="352" r:id="rId13"/>
    <p:sldId id="331" r:id="rId14"/>
    <p:sldId id="328" r:id="rId15"/>
    <p:sldId id="329" r:id="rId16"/>
    <p:sldId id="330" r:id="rId17"/>
    <p:sldId id="335" r:id="rId18"/>
    <p:sldId id="336" r:id="rId19"/>
    <p:sldId id="345" r:id="rId20"/>
    <p:sldId id="337" r:id="rId21"/>
    <p:sldId id="346" r:id="rId22"/>
    <p:sldId id="340" r:id="rId23"/>
    <p:sldId id="307" r:id="rId24"/>
    <p:sldId id="347" r:id="rId25"/>
    <p:sldId id="348" r:id="rId26"/>
    <p:sldId id="349" r:id="rId27"/>
    <p:sldId id="351" r:id="rId28"/>
    <p:sldId id="350" r:id="rId29"/>
    <p:sldId id="343" r:id="rId30"/>
    <p:sldId id="332" r:id="rId31"/>
    <p:sldId id="317" r:id="rId32"/>
    <p:sldId id="338" r:id="rId33"/>
    <p:sldId id="316" r:id="rId34"/>
    <p:sldId id="314" r:id="rId35"/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4745"/>
  </p:normalViewPr>
  <p:slideViewPr>
    <p:cSldViewPr snapToGrid="0" snapToObjects="1">
      <p:cViewPr varScale="1">
        <p:scale>
          <a:sx n="174" d="100"/>
          <a:sy n="174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EC8468-11B7-6746-A546-C10512081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37892-6DD3-D749-90FA-9207F5A988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55D9880-E0B6-1E48-9C1B-42AFDA4B2A3C}" type="datetimeFigureOut">
              <a:rPr lang="en-US"/>
              <a:pPr>
                <a:defRPr/>
              </a:pPr>
              <a:t>4/19/21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8C1FC-6999-1340-A15E-3CB5997B3A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19CBA-9477-0243-90D8-DA37BB85E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38851C5-150A-B742-82CB-C8B1FE685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8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C9437-9B45-424E-A953-59C629337F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6CADF-3B89-7C41-A333-915B3FB231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DA668B-27D5-3145-9856-CDB63BDCD85D}" type="datetimeFigureOut">
              <a:rPr lang="en-US"/>
              <a:pPr>
                <a:defRPr/>
              </a:pPr>
              <a:t>4/19/21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957145-D480-8144-955F-21271D915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3F51A83-4836-2945-81AE-7484A0103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F6862-3919-1240-8A69-1CADC4DC14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B8064-6A24-114F-B5C5-FDB439D59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97EBC63-0C6F-0546-B082-2721BA22FA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38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80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ea789f1f5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ea789f1f5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793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ea789f1f5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ea789f1f5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88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ea789f1f5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ea789f1f5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48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ea789f1f5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ea789f1f5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587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ea789f1f5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ea789f1f5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9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ea789f1f5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ea789f1f5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2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ea789f1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ea789f1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61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ea789f1f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ea789f1f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63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ea789f1f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ea789f1f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31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ea789f1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ea789f1f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44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ea789f1f5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ea789f1f5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955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ea789f1f5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ea789f1f5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19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ea789f1f5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ea789f1f5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04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ea789f1f5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ea789f1f5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15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ea789f1f5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ea789f1f5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17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20DA40D-FB8B-AD4F-B87E-E1E37E6322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89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745" y="4800600"/>
            <a:ext cx="10972800" cy="566738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5745" y="612775"/>
            <a:ext cx="109728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745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65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FC3EAB5-05DC-6E45-B6DE-5D6DF926DA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2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03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30968C9-9258-CC43-A070-A065DA3A9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36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BC1AC74-C21C-3749-AE24-7D6B4C2F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498011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50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F8C0F07-F0D1-5740-9676-D8D492CDE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18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4697"/>
            <a:ext cx="5386917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99491"/>
            <a:ext cx="5386917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54697"/>
            <a:ext cx="5389033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999491"/>
            <a:ext cx="5389033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057B1-FB80-8E45-BB10-38BEF596C4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8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4B6DEB-D45B-2841-A511-5F80844752A9}"/>
              </a:ext>
            </a:extLst>
          </p:cNvPr>
          <p:cNvSpPr>
            <a:spLocks noChangeAspect="1"/>
          </p:cNvSpPr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1C917-1092-9C4E-8D2D-CAEFE7CDF994}"/>
              </a:ext>
            </a:extLst>
          </p:cNvPr>
          <p:cNvSpPr>
            <a:spLocks noChangeAspect="1"/>
          </p:cNvSpPr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5CD57-686B-2640-873C-83B49F0B7AF0}"/>
              </a:ext>
            </a:extLst>
          </p:cNvPr>
          <p:cNvSpPr>
            <a:spLocks noChangeAspect="1"/>
          </p:cNvSpPr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11919EB-3014-AA47-9173-93B7C1BB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Picture Placeholder 21"/>
          <p:cNvSpPr>
            <a:spLocks noGrp="1" noChangeAspect="1"/>
          </p:cNvSpPr>
          <p:nvPr>
            <p:ph type="pic" sz="quarter" idx="15"/>
          </p:nvPr>
        </p:nvSpPr>
        <p:spPr>
          <a:xfrm>
            <a:off x="7538375" y="4496738"/>
            <a:ext cx="2253380" cy="1638935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9" name="Picture Placeholder 21"/>
          <p:cNvSpPr>
            <a:spLocks noGrp="1" noChangeAspect="1"/>
          </p:cNvSpPr>
          <p:nvPr>
            <p:ph type="pic" sz="quarter" idx="16"/>
          </p:nvPr>
        </p:nvSpPr>
        <p:spPr>
          <a:xfrm>
            <a:off x="7538375" y="971967"/>
            <a:ext cx="2253380" cy="1635750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21"/>
          <p:cNvSpPr>
            <a:spLocks noGrp="1" noChangeAspect="1"/>
          </p:cNvSpPr>
          <p:nvPr>
            <p:ph type="pic" sz="quarter" idx="17"/>
          </p:nvPr>
        </p:nvSpPr>
        <p:spPr>
          <a:xfrm>
            <a:off x="9936127" y="2733854"/>
            <a:ext cx="2253380" cy="1637841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630135" y="981113"/>
            <a:ext cx="6500261" cy="51637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7DE0505-C857-7849-A226-27828C0A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C01FE60-F77D-EB45-8BCC-399A94413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75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369F3B0C-A77E-384B-9CDC-5B4074792A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96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99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6E8063F-FF54-2C42-9074-249F093F0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3826ABE-7AC2-964C-B23C-50BFE3D15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C5577-999F-D443-8D74-F17A42D908A0}"/>
              </a:ext>
            </a:extLst>
          </p:cNvPr>
          <p:cNvCxnSpPr/>
          <p:nvPr/>
        </p:nvCxnSpPr>
        <p:spPr>
          <a:xfrm>
            <a:off x="0" y="6223000"/>
            <a:ext cx="12192000" cy="0"/>
          </a:xfrm>
          <a:prstGeom prst="line">
            <a:avLst/>
          </a:prstGeom>
          <a:ln w="28575">
            <a:solidFill>
              <a:srgbClr val="8E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0" name="TextBox 3">
            <a:extLst>
              <a:ext uri="{FF2B5EF4-FFF2-40B4-BE49-F238E27FC236}">
                <a16:creationId xmlns:a16="http://schemas.microsoft.com/office/drawing/2014/main" id="{0F26B872-A2F4-2141-A68E-D9BF6CF49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i="1">
                <a:solidFill>
                  <a:srgbClr val="8E0000"/>
                </a:solidFill>
                <a:latin typeface="Adobe Caslon Pro" panose="0205050205050A020403" pitchFamily="18" charset="77"/>
              </a:rPr>
              <a:t>Information Sciences Institute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2C65F-F945-A545-8DC5-2B45F361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" b="13334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77" r:id="rId9"/>
    <p:sldLayoutId id="2147483678" r:id="rId10"/>
    <p:sldLayoutId id="2147483687" r:id="rId11"/>
    <p:sldLayoutId id="2147483688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206AAB6-2A51-3A4C-98F9-A05BDA609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Transfer </a:t>
            </a:r>
            <a:r>
              <a:rPr lang="en-US" dirty="0" err="1"/>
              <a:t>LEarning</a:t>
            </a:r>
            <a:endParaRPr lang="en-US" sz="2500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A339DD4-4021-644E-91FF-1714EFACB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Keith Burghardt, Kristina Lerman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USC Information Sciences Institute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DSCI 552 – Spring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E0D5-242C-724F-A9F7-F03746B8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Fairness: 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36E33-3D93-B748-ACCA-4B4BA6FA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Pre-processing:</a:t>
            </a:r>
          </a:p>
          <a:p>
            <a:pPr lvl="1"/>
            <a:r>
              <a:rPr lang="en-US" dirty="0"/>
              <a:t>Remove biases from features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Fair PCA</a:t>
            </a:r>
          </a:p>
          <a:p>
            <a:pPr lvl="2"/>
            <a:r>
              <a:rPr lang="en-US" dirty="0"/>
              <a:t>Linear feature debiasing</a:t>
            </a:r>
          </a:p>
          <a:p>
            <a:r>
              <a:rPr lang="en-US" dirty="0"/>
              <a:t>Model:</a:t>
            </a:r>
          </a:p>
          <a:p>
            <a:pPr lvl="1"/>
            <a:r>
              <a:rPr lang="en-US" dirty="0"/>
              <a:t>Fairer classification &amp; regression (e.g., adversarial, regularization,…)</a:t>
            </a:r>
          </a:p>
          <a:p>
            <a:pPr lvl="1"/>
            <a:r>
              <a:rPr lang="en-US" dirty="0"/>
              <a:t>“Price of fairness”: we cannot have an optimal model that is fair</a:t>
            </a:r>
          </a:p>
          <a:p>
            <a:r>
              <a:rPr lang="en-US" dirty="0"/>
              <a:t>Post-processing:</a:t>
            </a:r>
          </a:p>
          <a:p>
            <a:pPr lvl="1"/>
            <a:r>
              <a:rPr lang="en-US" dirty="0"/>
              <a:t>Remove biases from model predictions</a:t>
            </a:r>
          </a:p>
          <a:p>
            <a:pPr lvl="1"/>
            <a:r>
              <a:rPr lang="en-US" dirty="0"/>
              <a:t>E.g., debiased graph or word embedding</a:t>
            </a:r>
          </a:p>
          <a:p>
            <a:r>
              <a:rPr lang="en-US" dirty="0"/>
              <a:t>Invariance is a common (maybe </a:t>
            </a:r>
            <a:r>
              <a:rPr lang="en-US" i="1" dirty="0"/>
              <a:t>the most common</a:t>
            </a:r>
            <a:r>
              <a:rPr lang="en-US" dirty="0"/>
              <a:t>) method for </a:t>
            </a:r>
            <a:br>
              <a:rPr lang="en-US" dirty="0"/>
            </a:br>
            <a:r>
              <a:rPr lang="en-US" dirty="0"/>
              <a:t>AI fairness*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D12DB-2468-F643-95A5-D9E415B7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35782-4798-9F43-82AC-6D41DD26E0FC}"/>
              </a:ext>
            </a:extLst>
          </p:cNvPr>
          <p:cNvSpPr txBox="1"/>
          <p:nvPr/>
        </p:nvSpPr>
        <p:spPr>
          <a:xfrm>
            <a:off x="4276746" y="6242170"/>
            <a:ext cx="557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*c.f., </a:t>
            </a:r>
            <a:r>
              <a:rPr lang="en-US" dirty="0" err="1"/>
              <a:t>Mehrabi</a:t>
            </a:r>
            <a:r>
              <a:rPr lang="en-US" dirty="0"/>
              <a:t> et al., </a:t>
            </a:r>
          </a:p>
          <a:p>
            <a:r>
              <a:rPr lang="en-US" b="1" dirty="0"/>
              <a:t>A Survey on Bias and Fairness in Machine Learning. </a:t>
            </a:r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6851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44A3-97C9-E449-889E-75473F16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Features May be Similar Across Races, </a:t>
            </a:r>
            <a:br>
              <a:rPr lang="en-US" dirty="0"/>
            </a:br>
            <a:r>
              <a:rPr lang="en-US" dirty="0"/>
              <a:t>Others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DBAF0-F3A8-834B-B067-3C9F24378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Solution (Solution 1): 1 model fits all</a:t>
            </a:r>
          </a:p>
          <a:p>
            <a:pPr lvl="1"/>
            <a:r>
              <a:rPr lang="en-US" dirty="0"/>
              <a:t>Problem: Difficulties in making predictions across races demonstrates that the feature distribution or correlations change across protected groups</a:t>
            </a:r>
          </a:p>
          <a:p>
            <a:pPr lvl="1"/>
            <a:r>
              <a:rPr lang="en-US" dirty="0"/>
              <a:t>Therefore, this fails at making adequate predictions for all groups</a:t>
            </a:r>
          </a:p>
          <a:p>
            <a:r>
              <a:rPr lang="en-US" dirty="0"/>
              <a:t>Solution 2: Create models unique to each group</a:t>
            </a:r>
          </a:p>
          <a:p>
            <a:pPr lvl="1"/>
            <a:r>
              <a:rPr lang="en-US" dirty="0"/>
              <a:t>Problem 1: Some groups have relatively little data</a:t>
            </a:r>
          </a:p>
          <a:p>
            <a:pPr lvl="1"/>
            <a:r>
              <a:rPr lang="en-US" dirty="0"/>
              <a:t>Problem 2: Relatedly, this solution ignores similarities in models across groups</a:t>
            </a:r>
          </a:p>
          <a:p>
            <a:r>
              <a:rPr lang="en-US" b="1" dirty="0"/>
              <a:t>Solution 3</a:t>
            </a:r>
            <a:r>
              <a:rPr lang="en-US" dirty="0"/>
              <a:t>: Transfer learning</a:t>
            </a:r>
          </a:p>
          <a:p>
            <a:pPr lvl="1"/>
            <a:r>
              <a:rPr lang="en-US" dirty="0"/>
              <a:t>Take advantage of similarities across protected groups</a:t>
            </a:r>
          </a:p>
          <a:p>
            <a:pPr lvl="1"/>
            <a:r>
              <a:rPr lang="en-US" dirty="0"/>
              <a:t>But specialize models within protected groups to address unique features/data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84040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526B-4135-7F49-B64C-B0E5DE75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Reasons for 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D327-2C6C-3B49-8D96-7E092D7A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shift</a:t>
            </a:r>
          </a:p>
          <a:p>
            <a:pPr lvl="1"/>
            <a:r>
              <a:rPr lang="en-US" dirty="0"/>
              <a:t>Data is different between training and testing</a:t>
            </a:r>
          </a:p>
          <a:p>
            <a:r>
              <a:rPr lang="en-US" dirty="0"/>
              <a:t>New scenarios</a:t>
            </a:r>
          </a:p>
          <a:p>
            <a:pPr lvl="1"/>
            <a:r>
              <a:rPr lang="en-US" dirty="0"/>
              <a:t>Apply pre-trained high-quality model used to detect clothes </a:t>
            </a:r>
          </a:p>
          <a:p>
            <a:r>
              <a:rPr lang="en-US" dirty="0"/>
              <a:t>Apply to data poor domains</a:t>
            </a:r>
          </a:p>
          <a:p>
            <a:pPr lvl="1"/>
            <a:r>
              <a:rPr lang="en-US" dirty="0"/>
              <a:t>How to translate with little data of target language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181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2F76-498C-3C46-B673-42DA4453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Domain Adaptation: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7862F-3DF2-274D-AF25-1C17AEE70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36" y="1123566"/>
            <a:ext cx="5214078" cy="498011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Learning from simulations</a:t>
            </a:r>
          </a:p>
          <a:p>
            <a:r>
              <a:rPr lang="en-US" dirty="0"/>
              <a:t>E.g., self driving cars</a:t>
            </a:r>
          </a:p>
          <a:p>
            <a:r>
              <a:rPr lang="en-US" dirty="0"/>
              <a:t>More generally seen in robotics</a:t>
            </a:r>
          </a:p>
          <a:p>
            <a:r>
              <a:rPr lang="en-US" dirty="0"/>
              <a:t>More data, precisely controlled environments, and simulations can go at computer speed (fast!)</a:t>
            </a:r>
          </a:p>
        </p:txBody>
      </p:sp>
      <p:pic>
        <p:nvPicPr>
          <p:cNvPr id="4098" name="Picture 2" descr="sim_image">
            <a:extLst>
              <a:ext uri="{FF2B5EF4-FFF2-40B4-BE49-F238E27FC236}">
                <a16:creationId xmlns:a16="http://schemas.microsoft.com/office/drawing/2014/main" id="{DD457B32-BD95-3C4B-8592-DF65CC74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14" y="938942"/>
            <a:ext cx="6658598" cy="498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959D9-62BF-EF42-9080-55D1B2FCA9F7}"/>
              </a:ext>
            </a:extLst>
          </p:cNvPr>
          <p:cNvSpPr txBox="1"/>
          <p:nvPr/>
        </p:nvSpPr>
        <p:spPr>
          <a:xfrm>
            <a:off x="5604014" y="6413379"/>
            <a:ext cx="16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tcrn.ch</a:t>
            </a:r>
            <a:r>
              <a:rPr lang="en-US" sz="1200" dirty="0"/>
              <a:t>/3uYRynx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73843CF-19CF-0A45-9913-C5BB821A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4858"/>
            <a:ext cx="8079698" cy="190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F68971-0794-1842-A96B-9E2A601B1ACA}"/>
              </a:ext>
            </a:extLst>
          </p:cNvPr>
          <p:cNvSpPr txBox="1"/>
          <p:nvPr/>
        </p:nvSpPr>
        <p:spPr>
          <a:xfrm>
            <a:off x="9975566" y="5289056"/>
            <a:ext cx="21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ruder.io</a:t>
            </a:r>
            <a:r>
              <a:rPr lang="en-US" sz="1600" dirty="0">
                <a:solidFill>
                  <a:schemeClr val="bg1"/>
                </a:solidFill>
              </a:rPr>
              <a:t>/transfer-learning/</a:t>
            </a:r>
            <a:r>
              <a:rPr lang="en-US" sz="1600" dirty="0" err="1">
                <a:solidFill>
                  <a:schemeClr val="bg1"/>
                </a:solidFill>
              </a:rPr>
              <a:t>index.html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1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6BDC-E324-C342-AE41-4CAA6467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Transfer Learning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0517-379A-8B41-B1B9-BC7D221F5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3AF4C8-6FD0-F04A-835D-FBDD7F98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9" y="0"/>
            <a:ext cx="10770822" cy="686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1988B-4F8B-3640-818E-70F6B744546E}"/>
              </a:ext>
            </a:extLst>
          </p:cNvPr>
          <p:cNvSpPr txBox="1"/>
          <p:nvPr/>
        </p:nvSpPr>
        <p:spPr>
          <a:xfrm>
            <a:off x="719139" y="6244102"/>
            <a:ext cx="21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ruder.io</a:t>
            </a:r>
            <a:r>
              <a:rPr lang="en-US" sz="1600" dirty="0">
                <a:solidFill>
                  <a:schemeClr val="bg1"/>
                </a:solidFill>
              </a:rPr>
              <a:t>/transfer-learning/</a:t>
            </a:r>
            <a:r>
              <a:rPr lang="en-US" sz="1600" dirty="0" err="1">
                <a:solidFill>
                  <a:schemeClr val="bg1"/>
                </a:solidFill>
              </a:rPr>
              <a:t>index.html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45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0450-1C73-E44C-83CE-D65B6FE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83494-FE31-B54F-890F-47F117F5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C0A035-5736-9F47-9039-7CDC1E97C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0"/>
            <a:ext cx="11414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85B31-4E97-1448-894B-12D5CEF3B3B9}"/>
              </a:ext>
            </a:extLst>
          </p:cNvPr>
          <p:cNvSpPr txBox="1"/>
          <p:nvPr/>
        </p:nvSpPr>
        <p:spPr>
          <a:xfrm>
            <a:off x="719139" y="6244102"/>
            <a:ext cx="212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ruder.io</a:t>
            </a:r>
            <a:r>
              <a:rPr lang="en-US" sz="1600" dirty="0">
                <a:solidFill>
                  <a:schemeClr val="bg1"/>
                </a:solidFill>
              </a:rPr>
              <a:t>/transfer-learning/</a:t>
            </a:r>
            <a:r>
              <a:rPr lang="en-US" sz="1600" dirty="0" err="1">
                <a:solidFill>
                  <a:schemeClr val="bg1"/>
                </a:solidFill>
              </a:rPr>
              <a:t>index.html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1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E901-68EB-F344-A7A9-265B7CC8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Transfer Learning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497C-D7C5-F041-8B2C-5BCD38E1E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in the source and target data are different</a:t>
            </a:r>
          </a:p>
          <a:p>
            <a:pPr lvl="1"/>
            <a:r>
              <a:rPr lang="en-US" dirty="0"/>
              <a:t>E.g., detecting stress from heart rate features vs social media posts</a:t>
            </a:r>
          </a:p>
          <a:p>
            <a:r>
              <a:rPr lang="en-US" dirty="0"/>
              <a:t>Feature distributions are different</a:t>
            </a:r>
          </a:p>
          <a:p>
            <a:pPr lvl="1"/>
            <a:r>
              <a:rPr lang="en-US" dirty="0"/>
              <a:t>Known as “domain adaptation”</a:t>
            </a:r>
          </a:p>
          <a:p>
            <a:pPr lvl="1"/>
            <a:r>
              <a:rPr lang="en-US" dirty="0"/>
              <a:t>E.g., images of GTA 5 vs real images of streets</a:t>
            </a:r>
          </a:p>
          <a:p>
            <a:r>
              <a:rPr lang="en-US" dirty="0"/>
              <a:t>Distribution of labels differ</a:t>
            </a:r>
          </a:p>
          <a:p>
            <a:pPr lvl="1"/>
            <a:r>
              <a:rPr lang="en-US" dirty="0"/>
              <a:t>Credit ratings for one dataset versus another</a:t>
            </a:r>
          </a:p>
          <a:p>
            <a:pPr lvl="1"/>
            <a:r>
              <a:rPr lang="en-US" dirty="0"/>
              <a:t>A large dataset could be from a wealthy neighborhood or country</a:t>
            </a:r>
          </a:p>
          <a:p>
            <a:pPr lvl="1"/>
            <a:r>
              <a:rPr lang="en-US" dirty="0"/>
              <a:t>…while a smaller dataset could be from a poorer neighborhood or 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7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BD10-9BE1-834A-9CB0-F5CF2CD2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807D5-9443-344E-B3A5-1CA24B06E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D61D459-EE17-F24E-B511-A5AB2D034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085850"/>
            <a:ext cx="77597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E32F6-A476-8C4E-ADAA-2153D57EAB47}"/>
              </a:ext>
            </a:extLst>
          </p:cNvPr>
          <p:cNvSpPr txBox="1"/>
          <p:nvPr/>
        </p:nvSpPr>
        <p:spPr>
          <a:xfrm>
            <a:off x="4674532" y="6306289"/>
            <a:ext cx="5027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/a-comprehensive-hands-on-guide-to-</a:t>
            </a:r>
          </a:p>
          <a:p>
            <a:r>
              <a:rPr lang="en-US" sz="1200" dirty="0"/>
              <a:t>transfer-learning-with-real-world-applications-in-deep-learning-212bf3b2f27a</a:t>
            </a:r>
          </a:p>
        </p:txBody>
      </p:sp>
    </p:spTree>
    <p:extLst>
      <p:ext uri="{BB962C8B-B14F-4D97-AF65-F5344CB8AC3E}">
        <p14:creationId xmlns:p14="http://schemas.microsoft.com/office/powerpoint/2010/main" val="1719726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8D1E2-DCE2-DB4C-94DD-CA18147D2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66" y="975281"/>
            <a:ext cx="5851160" cy="4980115"/>
          </a:xfrm>
        </p:spPr>
        <p:txBody>
          <a:bodyPr/>
          <a:lstStyle/>
          <a:p>
            <a:r>
              <a:rPr lang="en-US" dirty="0"/>
              <a:t>We assume that the number of labeled examples is small</a:t>
            </a:r>
          </a:p>
          <a:p>
            <a:r>
              <a:rPr lang="en-US" dirty="0"/>
              <a:t>Use patterns seen in unlabeled data to better predict class</a:t>
            </a:r>
          </a:p>
          <a:p>
            <a:r>
              <a:rPr lang="en-US" dirty="0"/>
              <a:t>STL is </a:t>
            </a:r>
            <a:r>
              <a:rPr lang="en-US" i="1" dirty="0"/>
              <a:t>not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Supervised classification: instead we have a lot of unlabeled examples</a:t>
            </a:r>
          </a:p>
          <a:p>
            <a:pPr lvl="1"/>
            <a:r>
              <a:rPr lang="en-US" dirty="0"/>
              <a:t>Semi-supervised classification: instead the unlabeled data is not in the relevant classes</a:t>
            </a:r>
          </a:p>
          <a:p>
            <a:pPr lvl="1"/>
            <a:r>
              <a:rPr lang="en-US" dirty="0"/>
              <a:t>Learning new classifications (a more typical example of transfer learning)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21D8-5C1F-8B4D-A466-721201CBE749}"/>
              </a:ext>
            </a:extLst>
          </p:cNvPr>
          <p:cNvSpPr txBox="1"/>
          <p:nvPr/>
        </p:nvSpPr>
        <p:spPr>
          <a:xfrm>
            <a:off x="4452079" y="6348335"/>
            <a:ext cx="180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Raina et al., 2007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D4FB1-FC4E-0946-AD3E-42A32B34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026" y="731834"/>
            <a:ext cx="5110174" cy="546701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0ACD9A6-E9EF-D84F-A96D-049D17A5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DAC373-BC3C-E94A-9436-E960177A3D92}"/>
              </a:ext>
            </a:extLst>
          </p:cNvPr>
          <p:cNvSpPr txBox="1">
            <a:spLocks/>
          </p:cNvSpPr>
          <p:nvPr/>
        </p:nvSpPr>
        <p:spPr bwMode="auto">
          <a:xfrm>
            <a:off x="754968" y="222704"/>
            <a:ext cx="102600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/>
              <a:t>Self-Taught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2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CE4A-9B81-4542-A5CB-3ACFCB85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Self-Taught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16C6-FD52-E34F-A348-9CF97860B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66" y="743715"/>
            <a:ext cx="5130004" cy="4980115"/>
          </a:xfrm>
        </p:spPr>
        <p:txBody>
          <a:bodyPr/>
          <a:lstStyle/>
          <a:p>
            <a:r>
              <a:rPr lang="en-US" dirty="0"/>
              <a:t>What do we do?</a:t>
            </a:r>
          </a:p>
          <a:p>
            <a:pPr lvl="1"/>
            <a:r>
              <a:rPr lang="en-US" dirty="0"/>
              <a:t>Learn higher-order structure from unlabeled data, e.g., edges in visualization</a:t>
            </a:r>
          </a:p>
          <a:p>
            <a:r>
              <a:rPr lang="en-US" dirty="0"/>
              <a:t>How is this useful?</a:t>
            </a:r>
          </a:p>
          <a:p>
            <a:pPr lvl="1"/>
            <a:r>
              <a:rPr lang="en-US" dirty="0"/>
              <a:t>If we lack labels and training data (“few shot learning”) we need a way to augment data</a:t>
            </a:r>
          </a:p>
          <a:p>
            <a:r>
              <a:rPr lang="en-US" dirty="0"/>
              <a:t>We can think of this as feature engineering</a:t>
            </a:r>
          </a:p>
          <a:p>
            <a:pPr lvl="1"/>
            <a:r>
              <a:rPr lang="en-US" dirty="0"/>
              <a:t>Neural network learns a set of basic features applicable in a wide variety of tasks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C3E51-53C7-8E4F-A27D-7572BA14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50" y="1785815"/>
            <a:ext cx="5521429" cy="430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ACC9D-F5FC-FF48-8D09-682331281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0"/>
          <a:stretch/>
        </p:blipFill>
        <p:spPr>
          <a:xfrm>
            <a:off x="7074580" y="1080559"/>
            <a:ext cx="4769954" cy="623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EDCF8-E092-7E4F-8520-E7E22848A68F}"/>
              </a:ext>
            </a:extLst>
          </p:cNvPr>
          <p:cNvSpPr txBox="1"/>
          <p:nvPr/>
        </p:nvSpPr>
        <p:spPr>
          <a:xfrm>
            <a:off x="6112565" y="1252330"/>
            <a:ext cx="8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</a:t>
            </a:r>
          </a:p>
        </p:txBody>
      </p:sp>
    </p:spTree>
    <p:extLst>
      <p:ext uri="{BB962C8B-B14F-4D97-AF65-F5344CB8AC3E}">
        <p14:creationId xmlns:p14="http://schemas.microsoft.com/office/powerpoint/2010/main" val="360233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F1F5-B0DF-2C42-9719-6C985394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4196-B431-344F-A698-75ACD210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4980115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Fairness as a data shift problem</a:t>
            </a:r>
          </a:p>
          <a:p>
            <a:pPr lvl="1"/>
            <a:r>
              <a:rPr lang="en-US" dirty="0"/>
              <a:t>Protected groups have different feature distributions</a:t>
            </a:r>
          </a:p>
          <a:p>
            <a:pPr lvl="1"/>
            <a:r>
              <a:rPr lang="en-US" dirty="0"/>
              <a:t>Models are not well-adapted outside of the distribution they are trained on</a:t>
            </a:r>
          </a:p>
          <a:p>
            <a:r>
              <a:rPr lang="en-US" dirty="0"/>
              <a:t>Transfer learning as a solution</a:t>
            </a:r>
          </a:p>
          <a:p>
            <a:r>
              <a:rPr lang="en-US" dirty="0"/>
              <a:t>Types of transfer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4BB3D-CA70-5C42-92A4-D18451B248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5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C043-747A-AF4B-B8B9-7C4D6DCD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8A4B-31F9-D74A-803B-765E8158F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46051"/>
            <a:ext cx="5269136" cy="4980115"/>
          </a:xfrm>
        </p:spPr>
        <p:txBody>
          <a:bodyPr/>
          <a:lstStyle/>
          <a:p>
            <a:r>
              <a:rPr lang="en-US" dirty="0"/>
              <a:t>Important when you have “wide” data:</a:t>
            </a:r>
          </a:p>
          <a:p>
            <a:pPr lvl="1"/>
            <a:r>
              <a:rPr lang="en-US" dirty="0"/>
              <a:t>Multiple (possibly related) tasks (e.g., predict stress, anxiety, heart rate next day)</a:t>
            </a:r>
          </a:p>
          <a:p>
            <a:pPr lvl="1"/>
            <a:r>
              <a:rPr lang="en-US" dirty="0"/>
              <a:t>Small amount of data per task</a:t>
            </a:r>
          </a:p>
          <a:p>
            <a:r>
              <a:rPr lang="en-US" dirty="0"/>
              <a:t>Basically, we want to make the most of our data</a:t>
            </a:r>
          </a:p>
          <a:p>
            <a:r>
              <a:rPr lang="en-US" dirty="0"/>
              <a:t>This is very similar to “pretrained” models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B6E7C3-1635-E745-ADAA-2A167202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737" y="1063487"/>
            <a:ext cx="5952139" cy="44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22F4D-E5D6-7F42-B353-51875F31EC3E}"/>
              </a:ext>
            </a:extLst>
          </p:cNvPr>
          <p:cNvSpPr txBox="1"/>
          <p:nvPr/>
        </p:nvSpPr>
        <p:spPr>
          <a:xfrm>
            <a:off x="5446644" y="6413379"/>
            <a:ext cx="27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ruder.io</a:t>
            </a:r>
            <a:r>
              <a:rPr lang="en-US" dirty="0"/>
              <a:t>/multi-task/</a:t>
            </a:r>
          </a:p>
        </p:txBody>
      </p:sp>
    </p:spTree>
    <p:extLst>
      <p:ext uri="{BB962C8B-B14F-4D97-AF65-F5344CB8AC3E}">
        <p14:creationId xmlns:p14="http://schemas.microsoft.com/office/powerpoint/2010/main" val="426315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93B0-82FB-6A4D-BB99-742D96A2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MTL: Hard versus Soft Parameter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7AE9-9BBD-F24D-8238-D62A8DAB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76478"/>
            <a:ext cx="10980929" cy="4980115"/>
          </a:xfrm>
        </p:spPr>
        <p:txBody>
          <a:bodyPr/>
          <a:lstStyle/>
          <a:p>
            <a:r>
              <a:rPr lang="en-US" dirty="0"/>
              <a:t>Hard parameter sharing: good when tasks are very similar</a:t>
            </a:r>
          </a:p>
          <a:p>
            <a:r>
              <a:rPr lang="en-US" dirty="0"/>
              <a:t>Soft parameter sharing: may be better with less similar tasks, but knowledge gleaned is useful</a:t>
            </a:r>
          </a:p>
          <a:p>
            <a:pPr lvl="1"/>
            <a:r>
              <a:rPr lang="en-US" dirty="0"/>
              <a:t>“regularize” i.e., penalize if parameters are too different</a:t>
            </a:r>
          </a:p>
          <a:p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0982B51-AAD2-214E-BC49-51017CAB4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28" y="2918871"/>
            <a:ext cx="8372544" cy="320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2F5DB-4C62-3D46-B344-7ADCCD043FB4}"/>
              </a:ext>
            </a:extLst>
          </p:cNvPr>
          <p:cNvSpPr txBox="1"/>
          <p:nvPr/>
        </p:nvSpPr>
        <p:spPr>
          <a:xfrm>
            <a:off x="5526157" y="6450496"/>
            <a:ext cx="27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ruder.io</a:t>
            </a:r>
            <a:r>
              <a:rPr lang="en-US" dirty="0"/>
              <a:t>/multi-task/</a:t>
            </a:r>
          </a:p>
        </p:txBody>
      </p:sp>
    </p:spTree>
    <p:extLst>
      <p:ext uri="{BB962C8B-B14F-4D97-AF65-F5344CB8AC3E}">
        <p14:creationId xmlns:p14="http://schemas.microsoft.com/office/powerpoint/2010/main" val="385314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372B-A1FA-2C4A-B572-B94034F2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MTL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67A4-9879-6D42-9BCE-79E0123A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data augmentation</a:t>
            </a:r>
          </a:p>
          <a:p>
            <a:pPr lvl="1"/>
            <a:r>
              <a:rPr lang="en-US" dirty="0"/>
              <a:t>Small amount of data for each task</a:t>
            </a:r>
          </a:p>
          <a:p>
            <a:pPr lvl="1"/>
            <a:r>
              <a:rPr lang="en-US" dirty="0"/>
              <a:t>Sharing parameters for, e.g., 3 related tasks can provide more data for each task</a:t>
            </a:r>
          </a:p>
          <a:p>
            <a:r>
              <a:rPr lang="en-US" dirty="0"/>
              <a:t>Attention focusing/regularization </a:t>
            </a:r>
          </a:p>
          <a:p>
            <a:pPr lvl="1"/>
            <a:r>
              <a:rPr lang="en-US" dirty="0"/>
              <a:t>Noisy, high dimensional tasks risk over-fitting the data</a:t>
            </a:r>
          </a:p>
          <a:p>
            <a:pPr lvl="1"/>
            <a:r>
              <a:rPr lang="en-US" dirty="0"/>
              <a:t>We can avoid irrelevant features if they do not help all tasks simultaneously</a:t>
            </a:r>
          </a:p>
          <a:p>
            <a:r>
              <a:rPr lang="en-US" dirty="0"/>
              <a:t>Eavesdropping</a:t>
            </a:r>
          </a:p>
          <a:p>
            <a:pPr lvl="1"/>
            <a:r>
              <a:rPr lang="en-US" dirty="0"/>
              <a:t>Features are easy for one task, e.g., predict heartrate next day =&gt; feature that determines change in HR </a:t>
            </a:r>
          </a:p>
          <a:p>
            <a:pPr lvl="1"/>
            <a:r>
              <a:rPr lang="en-US" dirty="0"/>
              <a:t>…but may be hard for another (determining changes in HR can be useful to determine stress, but the task does not explicitly force the model to learn HR)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B8CFE-4966-C346-BC19-1049C84E4736}"/>
              </a:ext>
            </a:extLst>
          </p:cNvPr>
          <p:cNvSpPr txBox="1"/>
          <p:nvPr/>
        </p:nvSpPr>
        <p:spPr>
          <a:xfrm>
            <a:off x="5158409" y="6413379"/>
            <a:ext cx="27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ruder.io</a:t>
            </a:r>
            <a:r>
              <a:rPr lang="en-US" dirty="0"/>
              <a:t>/multi-task/</a:t>
            </a:r>
          </a:p>
        </p:txBody>
      </p:sp>
    </p:spTree>
    <p:extLst>
      <p:ext uri="{BB962C8B-B14F-4D97-AF65-F5344CB8AC3E}">
        <p14:creationId xmlns:p14="http://schemas.microsoft.com/office/powerpoint/2010/main" val="744476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3B27-7F33-3B40-8F5C-A8600BBD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FDB3B-519B-9641-B7E2-241AA2D9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940"/>
            <a:ext cx="569895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Protected groups create different feature distributions</a:t>
            </a:r>
          </a:p>
          <a:p>
            <a:r>
              <a:rPr lang="en-US" dirty="0"/>
              <a:t>One issue: train mostly on one distribution but test on another distribution</a:t>
            </a:r>
          </a:p>
          <a:p>
            <a:r>
              <a:rPr lang="en-US" dirty="0"/>
              <a:t>Overlap is poor! Invariant solutions might perform poorly</a:t>
            </a:r>
          </a:p>
          <a:p>
            <a:r>
              <a:rPr lang="en-US" dirty="0"/>
              <a:t>Solution 1: domain adaptation</a:t>
            </a:r>
          </a:p>
          <a:p>
            <a:pPr lvl="1"/>
            <a:r>
              <a:rPr lang="en-US" dirty="0"/>
              <a:t>Make distributions similar</a:t>
            </a:r>
          </a:p>
          <a:p>
            <a:r>
              <a:rPr lang="en-US" dirty="0"/>
              <a:t>Solution 2: transfer learning &amp; multi-task learning</a:t>
            </a:r>
          </a:p>
          <a:p>
            <a:pPr lvl="1"/>
            <a:r>
              <a:rPr lang="en-US" dirty="0"/>
              <a:t>Use model from one class to help solve other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28C65-7C45-894A-BC83-6EC43032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58" y="1130300"/>
            <a:ext cx="4572000" cy="459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58340-4E9E-CF42-867D-B8D0B066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928" y="3750663"/>
            <a:ext cx="2171700" cy="20955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3EB3C0-EA9B-C44E-A9FF-A87B5D8E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FB07-A5D7-994C-8D7D-05B509E5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Cases</a:t>
            </a:r>
          </a:p>
        </p:txBody>
      </p:sp>
      <p:pic>
        <p:nvPicPr>
          <p:cNvPr id="5" name="Content Placeholder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81AFB52B-F8B5-D842-9470-2CF8785AE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76703"/>
            <a:ext cx="10980738" cy="471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854B8-A91B-A64E-A423-8B08F6B90536}"/>
              </a:ext>
            </a:extLst>
          </p:cNvPr>
          <p:cNvSpPr txBox="1"/>
          <p:nvPr/>
        </p:nvSpPr>
        <p:spPr>
          <a:xfrm>
            <a:off x="5327374" y="6315759"/>
            <a:ext cx="2253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and Deng,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2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4D0A-C797-924D-B9F1-8C2EBBF9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Settings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F626531-78A2-7A41-9201-7E61C5F5E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" y="1832116"/>
            <a:ext cx="11961809" cy="31937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13760-2977-7844-AD51-B74D072C5E11}"/>
              </a:ext>
            </a:extLst>
          </p:cNvPr>
          <p:cNvSpPr txBox="1"/>
          <p:nvPr/>
        </p:nvSpPr>
        <p:spPr>
          <a:xfrm>
            <a:off x="5327374" y="6315759"/>
            <a:ext cx="2253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and Deng,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23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6FF5-9F87-3C40-9978-53EEC53B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32B57B2-DC42-A747-893D-0DA8E67DC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3" y="1806766"/>
            <a:ext cx="11745474" cy="32444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69678-AD75-824B-80C8-86E45B957FBA}"/>
              </a:ext>
            </a:extLst>
          </p:cNvPr>
          <p:cNvSpPr txBox="1"/>
          <p:nvPr/>
        </p:nvSpPr>
        <p:spPr>
          <a:xfrm>
            <a:off x="5327374" y="6315759"/>
            <a:ext cx="2253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and Deng,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8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A079-E000-0845-BA62-8C96990A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of 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F80D1-D8CE-2449-89D2-DF3FDD54E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  <a:p>
            <a:pPr lvl="1"/>
            <a:r>
              <a:rPr lang="en-US" dirty="0"/>
              <a:t>Adapt target data such that labels are similar</a:t>
            </a:r>
          </a:p>
          <a:p>
            <a:pPr lvl="1"/>
            <a:r>
              <a:rPr lang="en-US" dirty="0"/>
              <a:t>Examples include </a:t>
            </a:r>
            <a:r>
              <a:rPr lang="en-US" dirty="0" err="1"/>
              <a:t>CycleGAN</a:t>
            </a:r>
            <a:r>
              <a:rPr lang="en-US" dirty="0"/>
              <a:t> or adversarial discriminative domain adaptation (ADDA)</a:t>
            </a:r>
          </a:p>
          <a:p>
            <a:r>
              <a:rPr lang="en-US" dirty="0"/>
              <a:t>Statistics</a:t>
            </a:r>
          </a:p>
          <a:p>
            <a:pPr lvl="1"/>
            <a:r>
              <a:rPr lang="en-US" dirty="0"/>
              <a:t>Adapt target data such that distributions are similar</a:t>
            </a:r>
          </a:p>
          <a:p>
            <a:pPr lvl="1"/>
            <a:r>
              <a:rPr lang="en-US" dirty="0"/>
              <a:t>Difficulty: what are the important statistics?</a:t>
            </a:r>
          </a:p>
          <a:p>
            <a:r>
              <a:rPr lang="en-US" dirty="0"/>
              <a:t>Architecture </a:t>
            </a:r>
          </a:p>
          <a:p>
            <a:pPr lvl="1"/>
            <a:r>
              <a:rPr lang="en-US" dirty="0"/>
              <a:t>Adjust model architecture to learn transferable features (e.g., fair AI)</a:t>
            </a:r>
          </a:p>
          <a:p>
            <a:pPr lvl="1"/>
            <a:r>
              <a:rPr lang="en-US" dirty="0"/>
              <a:t>Example: batch normalization (normalize batch features so model trains on similar feature distributions)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B6EBF-972E-A748-9700-F50C99B5FBC7}"/>
              </a:ext>
            </a:extLst>
          </p:cNvPr>
          <p:cNvSpPr txBox="1"/>
          <p:nvPr/>
        </p:nvSpPr>
        <p:spPr>
          <a:xfrm>
            <a:off x="5327374" y="6315759"/>
            <a:ext cx="2253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and Deng,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6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254C-025E-844A-8E72-3923A441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9D77BF-F362-324F-8DD8-A4D041843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18" y="1146175"/>
            <a:ext cx="8846702" cy="49799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96C78-E6BB-0E49-91CF-C569D46C7DEB}"/>
              </a:ext>
            </a:extLst>
          </p:cNvPr>
          <p:cNvSpPr txBox="1"/>
          <p:nvPr/>
        </p:nvSpPr>
        <p:spPr>
          <a:xfrm>
            <a:off x="5327374" y="6315759"/>
            <a:ext cx="2253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and Deng,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3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CA0D-E302-0248-B6DB-68C59F3E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21D19-C11D-3041-AA23-B1818BAC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this is the most important aspect of large models, e.g., language models, CNNs, Embeddings, etc.</a:t>
            </a:r>
          </a:p>
          <a:p>
            <a:pPr lvl="1"/>
            <a:r>
              <a:rPr lang="en-US" dirty="0"/>
              <a:t>They are trained to work well on a large diverse dataset</a:t>
            </a:r>
          </a:p>
          <a:p>
            <a:pPr lvl="1"/>
            <a:r>
              <a:rPr lang="en-US" dirty="0"/>
              <a:t>Trained to address most difficult aspects of data (broad language patterns, shapes, …)</a:t>
            </a:r>
          </a:p>
          <a:p>
            <a:pPr lvl="1"/>
            <a:r>
              <a:rPr lang="en-US" dirty="0"/>
              <a:t>Adding 1-2 additional layers for special dataset of interest is straight-forward, and takes advantage of all the accumulated “knowledge” of larger model</a:t>
            </a:r>
          </a:p>
          <a:p>
            <a:r>
              <a:rPr lang="en-US" dirty="0"/>
              <a:t>This works for any scenario with a larger models, including few-shot methods</a:t>
            </a:r>
          </a:p>
        </p:txBody>
      </p:sp>
    </p:spTree>
    <p:extLst>
      <p:ext uri="{BB962C8B-B14F-4D97-AF65-F5344CB8AC3E}">
        <p14:creationId xmlns:p14="http://schemas.microsoft.com/office/powerpoint/2010/main" val="127268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A3C1-E5D8-5444-A4C2-D44CD74B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53486-6607-3D4B-8CEC-345127C9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walk before you can run</a:t>
            </a:r>
          </a:p>
          <a:p>
            <a:pPr lvl="1"/>
            <a:r>
              <a:rPr lang="en-US" dirty="0"/>
              <a:t>Clearly some things we learn from walking can be applied to running</a:t>
            </a:r>
          </a:p>
          <a:p>
            <a:r>
              <a:rPr lang="en-US" dirty="0"/>
              <a:t>Similarly, AI can apply findings from one task (for example with a lot of training data)… </a:t>
            </a:r>
          </a:p>
          <a:p>
            <a:r>
              <a:rPr lang="en-US" dirty="0"/>
              <a:t>To another (with less training data)</a:t>
            </a:r>
          </a:p>
          <a:p>
            <a:r>
              <a:rPr lang="en-US" dirty="0"/>
              <a:t>Alternatively, there may be many related tasks, each with little data, but a model well adapted for each task can be a better model overall</a:t>
            </a:r>
          </a:p>
          <a:p>
            <a:pPr marL="0" indent="0">
              <a:buNone/>
            </a:pPr>
            <a:endParaRPr lang="en-US" sz="3500" b="1" dirty="0"/>
          </a:p>
          <a:p>
            <a:pPr marL="0" indent="0" algn="ctr">
              <a:buNone/>
            </a:pPr>
            <a:r>
              <a:rPr lang="en-US" sz="3500" b="1" dirty="0"/>
              <a:t>Let’s provide a case-study…</a:t>
            </a:r>
          </a:p>
        </p:txBody>
      </p:sp>
    </p:spTree>
    <p:extLst>
      <p:ext uri="{BB962C8B-B14F-4D97-AF65-F5344CB8AC3E}">
        <p14:creationId xmlns:p14="http://schemas.microsoft.com/office/powerpoint/2010/main" val="3899809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5AE9-662D-C34D-84DA-1A355AC3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CC60E-1FAE-EF4D-BEEF-1BCD4E67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7" y="938942"/>
            <a:ext cx="4629911" cy="4980115"/>
          </a:xfrm>
        </p:spPr>
        <p:txBody>
          <a:bodyPr/>
          <a:lstStyle/>
          <a:p>
            <a:r>
              <a:rPr lang="en-US" sz="2200" dirty="0"/>
              <a:t>Large models like ResNet152 can very quickly recognize this is a cat</a:t>
            </a:r>
          </a:p>
          <a:p>
            <a:r>
              <a:rPr lang="en-US" sz="2200" dirty="0"/>
              <a:t>What about data it was not trained on, e.g., “gas station” vs “restaurant” (useful for self-driving cars)</a:t>
            </a:r>
          </a:p>
          <a:p>
            <a:r>
              <a:rPr lang="en-US" sz="2200" dirty="0"/>
              <a:t>Recall well-trained CNNs find edges, shapes etc.,</a:t>
            </a:r>
          </a:p>
          <a:p>
            <a:r>
              <a:rPr lang="en-US" sz="2200" dirty="0"/>
              <a:t>Use first few layers of pre-trained Deep CNN for “hard part” (finding those important shapes)</a:t>
            </a:r>
          </a:p>
          <a:p>
            <a:r>
              <a:rPr lang="en-US" sz="2200" dirty="0"/>
              <a:t>Just add additional layers (small number of additional parameters) for small dataset of interest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F5A7806-65E9-FA45-8FB0-B48D7D7E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87" y="996845"/>
            <a:ext cx="6992914" cy="46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6F65857-079B-0A4E-B1D3-503C7D28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86" y="2046030"/>
            <a:ext cx="6992914" cy="27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ECD0-7A5C-3A4A-9C41-5A0E47F2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Caveat: Covariate Shift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AF20BD2-C535-2245-BAE5-9BA410671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637"/>
          <a:stretch/>
        </p:blipFill>
        <p:spPr>
          <a:xfrm>
            <a:off x="2165227" y="1462381"/>
            <a:ext cx="7861545" cy="539561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1485-4C7C-1F4A-A33E-36AFB008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B0E40-AC6A-334A-BD23-1B52B466DB34}"/>
              </a:ext>
            </a:extLst>
          </p:cNvPr>
          <p:cNvSpPr txBox="1"/>
          <p:nvPr/>
        </p:nvSpPr>
        <p:spPr>
          <a:xfrm>
            <a:off x="0" y="5894685"/>
            <a:ext cx="3233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/understanding-dataset-shift-f2a5a262a766</a:t>
            </a:r>
          </a:p>
        </p:txBody>
      </p:sp>
    </p:spTree>
    <p:extLst>
      <p:ext uri="{BB962C8B-B14F-4D97-AF65-F5344CB8AC3E}">
        <p14:creationId xmlns:p14="http://schemas.microsoft.com/office/powerpoint/2010/main" val="3575430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9B2D-9BB7-5F48-9918-05BC7E86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Bias/Covariance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CE22-F192-E14A-AE62-B075A692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not a priori predict a sudden change in covariates</a:t>
            </a:r>
          </a:p>
          <a:p>
            <a:r>
              <a:rPr lang="en-US" dirty="0"/>
              <a:t>E.g., in one set of data heart rate increases due to stress, while in another it decreases</a:t>
            </a:r>
          </a:p>
          <a:p>
            <a:r>
              <a:rPr lang="en-US" dirty="0"/>
              <a:t>Fundamental shifts in data imply we need a better data sample</a:t>
            </a:r>
          </a:p>
          <a:p>
            <a:r>
              <a:rPr lang="en-US" dirty="0"/>
              <a:t>This is partly the importance of fair AI as well: the need for diverse datasets allows us to make predictions for protected and unprotected groups</a:t>
            </a:r>
          </a:p>
          <a:p>
            <a:r>
              <a:rPr lang="en-US" dirty="0"/>
              <a:t>If covariance shift is expected and cannot be addressed</a:t>
            </a:r>
          </a:p>
          <a:p>
            <a:pPr lvl="1"/>
            <a:r>
              <a:rPr lang="en-US" dirty="0"/>
              <a:t>Fair AI solution: train model </a:t>
            </a:r>
            <a:r>
              <a:rPr lang="en-US" dirty="0" err="1"/>
              <a:t>s.t.</a:t>
            </a:r>
            <a:r>
              <a:rPr lang="en-US" dirty="0"/>
              <a:t> predictions do not depend on datasets</a:t>
            </a:r>
          </a:p>
          <a:p>
            <a:pPr lvl="1"/>
            <a:r>
              <a:rPr lang="en-US" dirty="0"/>
              <a:t>This allows for potential reduction in effect of covariate shifts</a:t>
            </a:r>
          </a:p>
        </p:txBody>
      </p:sp>
    </p:spTree>
    <p:extLst>
      <p:ext uri="{BB962C8B-B14F-4D97-AF65-F5344CB8AC3E}">
        <p14:creationId xmlns:p14="http://schemas.microsoft.com/office/powerpoint/2010/main" val="559945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FE16-50F8-0842-9EF0-2C2863DD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Priors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BAFDF-1080-8143-B891-3C1C443C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01AD9-0F45-924A-8F61-5F0D6BA9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6" y="858838"/>
            <a:ext cx="8395228" cy="4952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A9785A-464C-564B-B551-E4DD78A7AF2C}"/>
              </a:ext>
            </a:extLst>
          </p:cNvPr>
          <p:cNvSpPr txBox="1"/>
          <p:nvPr/>
        </p:nvSpPr>
        <p:spPr>
          <a:xfrm>
            <a:off x="8814964" y="2984346"/>
            <a:ext cx="33770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Could be addressed with </a:t>
            </a:r>
          </a:p>
          <a:p>
            <a:r>
              <a:rPr lang="en-US" sz="2500" dirty="0"/>
              <a:t>transfer learning between groups</a:t>
            </a:r>
          </a:p>
        </p:txBody>
      </p:sp>
    </p:spTree>
    <p:extLst>
      <p:ext uri="{BB962C8B-B14F-4D97-AF65-F5344CB8AC3E}">
        <p14:creationId xmlns:p14="http://schemas.microsoft.com/office/powerpoint/2010/main" val="4212416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8D5A92-7C28-BA49-9A2B-7D89186862CD}"/>
              </a:ext>
            </a:extLst>
          </p:cNvPr>
          <p:cNvSpPr txBox="1">
            <a:spLocks/>
          </p:cNvSpPr>
          <p:nvPr/>
        </p:nvSpPr>
        <p:spPr>
          <a:xfrm>
            <a:off x="838201" y="1197088"/>
            <a:ext cx="10515599" cy="5341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Unsupervised methods: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Supervised methods include changes in accuracy – common in fairness settings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BF54C-7E9D-6143-ABE5-9BB2AE9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Data Shifts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9C65AEA5-52BB-A240-B068-D9C0FD0D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556" y="1793641"/>
            <a:ext cx="8058887" cy="352817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C392F-DFB3-0E44-B3DE-7B940DF9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23DFB-0C27-0E4B-A55F-FF68354748F0}"/>
              </a:ext>
            </a:extLst>
          </p:cNvPr>
          <p:cNvSpPr txBox="1"/>
          <p:nvPr/>
        </p:nvSpPr>
        <p:spPr>
          <a:xfrm>
            <a:off x="1" y="6456082"/>
            <a:ext cx="861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towardsdatascience.com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/understanding-dataset-shift-f2a5a262a766</a:t>
            </a:r>
          </a:p>
        </p:txBody>
      </p:sp>
    </p:spTree>
    <p:extLst>
      <p:ext uri="{BB962C8B-B14F-4D97-AF65-F5344CB8AC3E}">
        <p14:creationId xmlns:p14="http://schemas.microsoft.com/office/powerpoint/2010/main" val="214552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Zero-shot meta-learning </a:t>
            </a:r>
            <a:endParaRPr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for small-scale data </a:t>
            </a:r>
            <a:endParaRPr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from human subjects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Julie Jiang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6377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Zero-shot predictions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185142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>
                <a:solidFill>
                  <a:srgbClr val="434343"/>
                </a:solidFill>
              </a:rPr>
              <a:t>Problem</a:t>
            </a:r>
            <a:endParaRPr dirty="0">
              <a:solidFill>
                <a:srgbClr val="434343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/>
              <a:t>Given treatment outcomes for group(s), predict outcomes for a different treatment group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1600"/>
              </a:spcBef>
              <a:buNone/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1600"/>
              </a:spcBef>
              <a:buNone/>
            </a:pPr>
            <a:endParaRPr dirty="0"/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dirty="0"/>
              <a:t>Challenges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Small sample size: traditional models may overfit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sz="1867" dirty="0"/>
              <a:t>Treatment outcomes for test population not known</a:t>
            </a:r>
            <a:endParaRPr sz="1867" dirty="0"/>
          </a:p>
          <a:p>
            <a:pPr lvl="1">
              <a:lnSpc>
                <a:spcPct val="115000"/>
              </a:lnSpc>
            </a:pPr>
            <a:r>
              <a:rPr lang="en" sz="1867" dirty="0"/>
              <a:t>Out-of-sample predictions: models must generalize to new populations and treatments</a:t>
            </a:r>
            <a:endParaRPr sz="1867" dirty="0"/>
          </a:p>
          <a:p>
            <a:pPr lvl="1">
              <a:lnSpc>
                <a:spcPct val="115000"/>
              </a:lnSpc>
            </a:pPr>
            <a:r>
              <a:rPr lang="en" sz="1867" dirty="0"/>
              <a:t>Individualized predictions with no training data (zero-shot)</a:t>
            </a:r>
            <a:endParaRPr sz="1867" dirty="0"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 sz="1733" dirty="0">
              <a:solidFill>
                <a:srgbClr val="434343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sz="1733" dirty="0">
              <a:solidFill>
                <a:srgbClr val="434343"/>
              </a:solidFill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6258024" y="2982559"/>
            <a:ext cx="1169685" cy="964708"/>
            <a:chOff x="5331913" y="3413947"/>
            <a:chExt cx="347143" cy="254684"/>
          </a:xfrm>
        </p:grpSpPr>
        <p:sp>
          <p:nvSpPr>
            <p:cNvPr id="63" name="Google Shape;63;p14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</p:grpSp>
      <p:sp>
        <p:nvSpPr>
          <p:cNvPr id="69" name="Google Shape;69;p14"/>
          <p:cNvSpPr txBox="1"/>
          <p:nvPr/>
        </p:nvSpPr>
        <p:spPr>
          <a:xfrm>
            <a:off x="3543733" y="2565759"/>
            <a:ext cx="1907600" cy="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/>
              <a:t>Training group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542467" y="2565767"/>
            <a:ext cx="2600800" cy="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/>
              <a:t>Fine-tune/test group</a:t>
            </a: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3912695" y="2982559"/>
            <a:ext cx="1169685" cy="964708"/>
            <a:chOff x="5331913" y="3413947"/>
            <a:chExt cx="347143" cy="254684"/>
          </a:xfrm>
        </p:grpSpPr>
        <p:sp>
          <p:nvSpPr>
            <p:cNvPr id="72" name="Google Shape;72;p14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4A86E8"/>
                </a:solidFill>
                <a:highlight>
                  <a:srgbClr val="4A86E8"/>
                </a:highlight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4A86E8"/>
                </a:solidFill>
                <a:highlight>
                  <a:srgbClr val="4A86E8"/>
                </a:highlight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4A86E8"/>
                </a:solidFill>
                <a:highlight>
                  <a:srgbClr val="4A86E8"/>
                </a:highlight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4A86E8"/>
                </a:solidFill>
                <a:highlight>
                  <a:srgbClr val="4A86E8"/>
                </a:highlight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4A86E8"/>
                </a:solidFill>
                <a:highlight>
                  <a:srgbClr val="4A86E8"/>
                </a:highlight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4A86E8"/>
                </a:solidFill>
                <a:highlight>
                  <a:srgbClr val="4A86E8"/>
                </a:highlight>
              </a:endParaRPr>
            </a:p>
          </p:txBody>
        </p:sp>
      </p:grpSp>
      <p:sp>
        <p:nvSpPr>
          <p:cNvPr id="78" name="Google Shape;78;p14"/>
          <p:cNvSpPr txBox="1"/>
          <p:nvPr/>
        </p:nvSpPr>
        <p:spPr>
          <a:xfrm>
            <a:off x="3851333" y="3858201"/>
            <a:ext cx="12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i="1">
                <a:solidFill>
                  <a:srgbClr val="666666"/>
                </a:solidFill>
              </a:rPr>
              <a:t>Observed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941467" y="3858201"/>
            <a:ext cx="1802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i="1">
                <a:solidFill>
                  <a:srgbClr val="666666"/>
                </a:solidFill>
              </a:rPr>
              <a:t>  Not observed</a:t>
            </a:r>
            <a:endParaRPr i="1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73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Meta-learning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8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/>
              <a:t>“Learning to learn”</a:t>
            </a:r>
            <a:endParaRPr/>
          </a:p>
          <a:p>
            <a:pPr lvl="1"/>
            <a:r>
              <a:rPr lang="en"/>
              <a:t>Finds good initialization weights for a given task/dataset</a:t>
            </a:r>
            <a:endParaRPr/>
          </a:p>
          <a:p>
            <a:r>
              <a:rPr lang="en"/>
              <a:t>Ideal for…</a:t>
            </a:r>
            <a:endParaRPr/>
          </a:p>
          <a:p>
            <a:pPr lvl="1"/>
            <a:r>
              <a:rPr lang="en"/>
              <a:t>Transfer learning (across similar tasks or datasets)</a:t>
            </a:r>
            <a:endParaRPr/>
          </a:p>
          <a:p>
            <a:pPr lvl="2"/>
            <a:r>
              <a:rPr lang="en"/>
              <a:t>Zero/few-shot learning </a:t>
            </a:r>
            <a:endParaRPr/>
          </a:p>
          <a:p>
            <a:pPr lvl="1"/>
            <a:r>
              <a:rPr lang="en"/>
              <a:t>Small datasets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 sz="2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 sz="2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 sz="2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 sz="2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67">
                <a:solidFill>
                  <a:srgbClr val="999999"/>
                </a:solidFill>
              </a:rPr>
              <a:t>Finn et al., 2017; Nichol and Shulman, 2018; Li et al, 2017</a:t>
            </a:r>
            <a:endParaRPr sz="1867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68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Meta Learning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591" y="3865592"/>
            <a:ext cx="6876104" cy="204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85" y="687767"/>
            <a:ext cx="5575300" cy="27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895200" cy="1748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indent="-423323">
              <a:buSzPts val="1400"/>
              <a:buAutoNum type="arabicPeriod"/>
            </a:pPr>
            <a:r>
              <a:rPr lang="en" sz="1867" b="1"/>
              <a:t>Training task selection: </a:t>
            </a:r>
            <a:r>
              <a:rPr lang="en" sz="1867"/>
              <a:t>Given </a:t>
            </a:r>
            <a:r>
              <a:rPr lang="en" sz="1867" u="sng"/>
              <a:t>test task(s)</a:t>
            </a:r>
            <a:r>
              <a:rPr lang="en" sz="1867"/>
              <a:t>: find </a:t>
            </a:r>
            <a:r>
              <a:rPr lang="en" sz="1867" u="sng"/>
              <a:t>training tasks</a:t>
            </a:r>
            <a:r>
              <a:rPr lang="en" sz="1867"/>
              <a:t> that are related to the test tasks</a:t>
            </a:r>
            <a:endParaRPr sz="1867"/>
          </a:p>
          <a:p>
            <a:pPr indent="-423323">
              <a:spcBef>
                <a:spcPts val="1333"/>
              </a:spcBef>
              <a:buSzPts val="1400"/>
              <a:buAutoNum type="arabicPeriod"/>
            </a:pPr>
            <a:r>
              <a:rPr lang="en" sz="1867" b="1"/>
              <a:t>Meta-training </a:t>
            </a:r>
            <a:r>
              <a:rPr lang="en" sz="1867"/>
              <a:t>on training tasks: learns treatment group embeddings</a:t>
            </a:r>
            <a:endParaRPr sz="1867" b="1"/>
          </a:p>
          <a:p>
            <a:pPr lvl="1">
              <a:buAutoNum type="alphaLcPeriod"/>
            </a:pPr>
            <a:r>
              <a:rPr lang="en"/>
              <a:t>Train on training groups</a:t>
            </a:r>
            <a:endParaRPr/>
          </a:p>
          <a:p>
            <a:pPr lvl="1">
              <a:buAutoNum type="alphaLcPeriod"/>
            </a:pPr>
            <a:r>
              <a:rPr lang="en"/>
              <a:t>Fine-tune on test group</a:t>
            </a:r>
            <a:endParaRPr sz="1867"/>
          </a:p>
          <a:p>
            <a:pPr indent="-423323">
              <a:spcBef>
                <a:spcPts val="1333"/>
              </a:spcBef>
              <a:buSzPts val="1400"/>
              <a:buAutoNum type="arabicPeriod"/>
            </a:pPr>
            <a:r>
              <a:rPr lang="en" sz="1867" b="1"/>
              <a:t>Meta-test </a:t>
            </a:r>
            <a:r>
              <a:rPr lang="en" sz="1867"/>
              <a:t>on test tasks</a:t>
            </a:r>
            <a:endParaRPr sz="1867"/>
          </a:p>
          <a:p>
            <a:pPr lvl="1">
              <a:buAutoNum type="alphaLcPeriod"/>
            </a:pPr>
            <a:r>
              <a:rPr lang="en"/>
              <a:t>Train on training groups</a:t>
            </a:r>
            <a:endParaRPr/>
          </a:p>
          <a:p>
            <a:pPr lvl="1">
              <a:buAutoNum type="alphaLcPeriod"/>
            </a:pPr>
            <a:r>
              <a:rPr lang="en"/>
              <a:t>Test on test group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7559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Meta-learning: training task selection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"/>
              <a:t>Use heuristics to choose features that are most related to the target prediction tasks</a:t>
            </a:r>
            <a:endParaRPr/>
          </a:p>
          <a:p>
            <a:pPr lvl="1"/>
            <a:r>
              <a:rPr lang="en"/>
              <a:t>Pearson correlation</a:t>
            </a:r>
            <a:endParaRPr/>
          </a:p>
          <a:p>
            <a:pPr lvl="1"/>
            <a:r>
              <a:rPr lang="en"/>
              <a:t>Mutual information</a:t>
            </a:r>
            <a:endParaRPr/>
          </a:p>
          <a:p>
            <a:pPr lvl="1"/>
            <a:r>
              <a:rPr lang="en"/>
              <a:t>Manual selection with domain knowledge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02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5E91-8CEE-7847-928C-CDCC6A64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to judge?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4484D-67DA-CD44-8B19-193FA822DDAD}"/>
              </a:ext>
            </a:extLst>
          </p:cNvPr>
          <p:cNvSpPr txBox="1"/>
          <p:nvPr/>
        </p:nvSpPr>
        <p:spPr>
          <a:xfrm>
            <a:off x="321276" y="6311900"/>
            <a:ext cx="291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Tversky and Kahneman, 1973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0F27C38-B0F0-F54B-9393-D697F2D5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1039">
            <a:off x="2000078" y="2602014"/>
            <a:ext cx="7399391" cy="1996317"/>
          </a:xfrm>
          <a:prstGeom prst="rect">
            <a:avLst/>
          </a:prstGeom>
          <a:scene3d>
            <a:camera prst="orthographicFront">
              <a:rot lat="0" lon="0" rev="21540000"/>
            </a:camera>
            <a:lightRig rig="threePt" dir="t"/>
          </a:scene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50FA4-9D2F-9C42-885B-451AF116A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2625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People make poor decisions, </a:t>
            </a:r>
            <a:r>
              <a:rPr lang="en-US" b="1" dirty="0"/>
              <a:t>can AI do better?</a:t>
            </a:r>
          </a:p>
          <a:p>
            <a:r>
              <a:rPr lang="en-US" dirty="0"/>
              <a:t>Subjects evaluated 100 people: are they a lawyer or engineer?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70/30 lawyers to engineers in group A, 30/70 in group B</a:t>
            </a:r>
          </a:p>
          <a:p>
            <a:r>
              <a:rPr lang="en-US" dirty="0"/>
              <a:t>Subjects labeled 1/2 of people “lawyer” in both groups</a:t>
            </a:r>
          </a:p>
          <a:p>
            <a:r>
              <a:rPr lang="en-US" i="1" dirty="0"/>
              <a:t>They used stereotypes rather than predictive features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C291C-6395-CA48-BA43-69C8710D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0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Meta-training: base-learner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15598" y="1312800"/>
            <a:ext cx="7753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</a:pPr>
            <a:r>
              <a:rPr lang="en" sz="2400" dirty="0"/>
              <a:t>Base-learner: DNN + feature embeddings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r>
              <a:rPr lang="en" sz="2400" dirty="0"/>
              <a:t>Training</a:t>
            </a:r>
          </a:p>
          <a:p>
            <a:pPr lvl="1">
              <a:lnSpc>
                <a:spcPct val="115000"/>
              </a:lnSpc>
              <a:buClr>
                <a:schemeClr val="dk1"/>
              </a:buClr>
            </a:pPr>
            <a:r>
              <a:rPr lang="en" sz="2000" dirty="0"/>
              <a:t>Learn to predict training tasks for training groups</a:t>
            </a:r>
            <a:endParaRPr sz="2000" dirty="0"/>
          </a:p>
          <a:p>
            <a:pPr lvl="1">
              <a:lnSpc>
                <a:spcPct val="115000"/>
              </a:lnSpc>
              <a:buClr>
                <a:schemeClr val="dk2"/>
              </a:buClr>
            </a:pPr>
            <a:r>
              <a:rPr lang="en" sz="2000" dirty="0"/>
              <a:t>Learns treatment embeddings for training groups</a:t>
            </a:r>
            <a:endParaRPr sz="2000" dirty="0"/>
          </a:p>
          <a:p>
            <a:pPr lvl="1">
              <a:lnSpc>
                <a:spcPct val="115000"/>
              </a:lnSpc>
              <a:buClr>
                <a:schemeClr val="dk1"/>
              </a:buClr>
            </a:pPr>
            <a:r>
              <a:rPr lang="en" sz="2000" b="1" dirty="0"/>
              <a:t>Fine-tuning</a:t>
            </a:r>
            <a:r>
              <a:rPr lang="en" sz="2000" dirty="0"/>
              <a:t>: </a:t>
            </a:r>
            <a:endParaRPr sz="2000" dirty="0"/>
          </a:p>
          <a:p>
            <a:pPr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</a:pPr>
            <a:r>
              <a:rPr lang="en" sz="2400" dirty="0"/>
              <a:t>Fine-tuning</a:t>
            </a:r>
            <a:endParaRPr sz="2400" dirty="0"/>
          </a:p>
          <a:p>
            <a:pPr lvl="1">
              <a:buClr>
                <a:schemeClr val="dk2"/>
              </a:buClr>
            </a:pPr>
            <a:r>
              <a:rPr lang="en" sz="2000" dirty="0"/>
              <a:t>Learns treatment embeddings for the test group</a:t>
            </a:r>
            <a:endParaRPr sz="2000" dirty="0"/>
          </a:p>
          <a:p>
            <a:pPr lvl="1">
              <a:lnSpc>
                <a:spcPct val="115000"/>
              </a:lnSpc>
              <a:buClr>
                <a:schemeClr val="dk2"/>
              </a:buClr>
            </a:pPr>
            <a:r>
              <a:rPr lang="en" sz="2000" dirty="0"/>
              <a:t>Model quickly adapts to make predictions for the test group</a:t>
            </a:r>
          </a:p>
          <a:p>
            <a:pPr>
              <a:lnSpc>
                <a:spcPct val="115000"/>
              </a:lnSpc>
              <a:buClr>
                <a:schemeClr val="dk2"/>
              </a:buClr>
            </a:pPr>
            <a:r>
              <a:rPr lang="en" sz="2400" dirty="0"/>
              <a:t>Final weights goes into updating the initialization weights for the next round of training/predictions</a:t>
            </a:r>
            <a:endParaRPr sz="2400" dirty="0"/>
          </a:p>
          <a:p>
            <a:pPr marL="0" indent="0">
              <a:lnSpc>
                <a:spcPct val="115000"/>
              </a:lnSpc>
              <a:buNone/>
            </a:pPr>
            <a:endParaRPr sz="1867" dirty="0"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r="47299"/>
          <a:stretch/>
        </p:blipFill>
        <p:spPr>
          <a:xfrm>
            <a:off x="8499401" y="861734"/>
            <a:ext cx="3277001" cy="50062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8570233" y="5868000"/>
            <a:ext cx="3130000" cy="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>
                <a:solidFill>
                  <a:srgbClr val="595959"/>
                </a:solidFill>
              </a:rPr>
              <a:t>Base learner architecture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375" y="1625334"/>
            <a:ext cx="5269625" cy="2566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53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Meta-testing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9027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" dirty="0"/>
              <a:t>For every test task:</a:t>
            </a:r>
            <a:endParaRPr dirty="0"/>
          </a:p>
          <a:p>
            <a:pPr lvl="1"/>
            <a:r>
              <a:rPr lang="en" dirty="0"/>
              <a:t>Re-initialize the model with learned weights</a:t>
            </a:r>
            <a:endParaRPr dirty="0"/>
          </a:p>
          <a:p>
            <a:pPr lvl="1"/>
            <a:r>
              <a:rPr lang="en" dirty="0"/>
              <a:t>Train on data from the training groups</a:t>
            </a:r>
            <a:endParaRPr dirty="0"/>
          </a:p>
          <a:p>
            <a:pPr lvl="1"/>
            <a:r>
              <a:rPr lang="en" dirty="0"/>
              <a:t>Test on data form the test group</a:t>
            </a:r>
            <a:endParaRPr dirty="0"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l="56726"/>
          <a:stretch/>
        </p:blipFill>
        <p:spPr>
          <a:xfrm>
            <a:off x="7205870" y="1737247"/>
            <a:ext cx="4759069" cy="3669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696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Data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351" y="1428101"/>
            <a:ext cx="9625285" cy="509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112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Experiments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"/>
              <a:t>Regression: predict exact values for each prediction task</a:t>
            </a:r>
            <a:endParaRPr/>
          </a:p>
          <a:p>
            <a:r>
              <a:rPr lang="en"/>
              <a:t>Binary classification: predict whether a value is greater than 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780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415600" y="5273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Classification Results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39600" y="1333433"/>
            <a:ext cx="11036800" cy="1414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"/>
              <a:t>Biggest performance gains for test groups that have the most different distributions from the training groups</a:t>
            </a:r>
            <a:endParaRPr/>
          </a:p>
          <a:p>
            <a:pPr lvl="1"/>
            <a:r>
              <a:rPr lang="en"/>
              <a:t>E.g. Group A for SHARP and group Major Neg. for TILES (next slide)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188000" y="5705062"/>
            <a:ext cx="11588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dirty="0">
                <a:solidFill>
                  <a:schemeClr val="dk2"/>
                </a:solidFill>
              </a:rPr>
              <a:t>X-axis: test group, Left Y-axis: Test MSE; Right-Y-axis: % change from 0.50 AUC</a:t>
            </a:r>
            <a:endParaRPr sz="1600" dirty="0">
              <a:solidFill>
                <a:schemeClr val="dk2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548" y="3825334"/>
            <a:ext cx="7447767" cy="187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701" y="2554100"/>
            <a:ext cx="7190269" cy="1749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81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15600" y="5273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Regression Results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339600" y="1466500"/>
            <a:ext cx="11036800" cy="1414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"/>
              <a:t>Biggest performance gains for test groups that have the most different distributions from the training groups</a:t>
            </a:r>
            <a:endParaRPr/>
          </a:p>
          <a:p>
            <a:pPr lvl="1"/>
            <a:r>
              <a:rPr lang="en"/>
              <a:t>E.g. Group A for SHARP and group Major Neg. for TILES</a:t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511500" y="5314967"/>
            <a:ext cx="11588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dk2"/>
                </a:solidFill>
              </a:rPr>
              <a:t>X-axis: test group, Left Y-axis: Test MSE; Right-Y-axis: % change from the MSE using a Mean estimator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134" y="3056466"/>
            <a:ext cx="10195701" cy="236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502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Performance gain by target task</a:t>
            </a: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"/>
              <a:t>Target tasks that have the biggest discrepancy between the training and test groups have the largest performance gain</a:t>
            </a:r>
            <a:endParaRPr/>
          </a:p>
          <a:p>
            <a:pPr lvl="1"/>
            <a:r>
              <a:rPr lang="en"/>
              <a:t>E.g. long jump, push-ups, and rowers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52487"/>
          <a:stretch/>
        </p:blipFill>
        <p:spPr>
          <a:xfrm>
            <a:off x="1652233" y="2801251"/>
            <a:ext cx="8626067" cy="21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00" y="4643033"/>
            <a:ext cx="10906931" cy="2071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803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Meta-learning model avoids overfitting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433" y="2183500"/>
            <a:ext cx="6069931" cy="2839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2456200" y="5160001"/>
            <a:ext cx="4990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Binary classification on SHARP and PHITE</a:t>
            </a:r>
            <a:endParaRPr/>
          </a:p>
        </p:txBody>
      </p:sp>
      <p:cxnSp>
        <p:nvCxnSpPr>
          <p:cNvPr id="160" name="Google Shape;160;p25"/>
          <p:cNvCxnSpPr/>
          <p:nvPr/>
        </p:nvCxnSpPr>
        <p:spPr>
          <a:xfrm rot="10800000">
            <a:off x="1916433" y="2371184"/>
            <a:ext cx="0" cy="2464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61" name="Google Shape;161;p25"/>
          <p:cNvSpPr txBox="1"/>
          <p:nvPr/>
        </p:nvSpPr>
        <p:spPr>
          <a:xfrm>
            <a:off x="415600" y="3514718"/>
            <a:ext cx="138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Overfitting</a:t>
            </a:r>
            <a:endParaRPr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641067" y="2281384"/>
            <a:ext cx="1122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Higher is better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36979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Meta-learning model avoids overfitting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167" y="2346101"/>
            <a:ext cx="4927600" cy="4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500" y="2346101"/>
            <a:ext cx="4927600" cy="410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6"/>
          <p:cNvCxnSpPr/>
          <p:nvPr/>
        </p:nvCxnSpPr>
        <p:spPr>
          <a:xfrm rot="10800000">
            <a:off x="1527633" y="2685833"/>
            <a:ext cx="0" cy="2464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1" name="Google Shape;171;p26"/>
          <p:cNvSpPr txBox="1"/>
          <p:nvPr/>
        </p:nvSpPr>
        <p:spPr>
          <a:xfrm>
            <a:off x="62233" y="3206801"/>
            <a:ext cx="138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Overfitting</a:t>
            </a:r>
            <a:endParaRPr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148500" y="4227967"/>
            <a:ext cx="1122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Lower is better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4295700" y="1584734"/>
            <a:ext cx="4990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Regression on SHARP and PHITE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414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Conclusion		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333"/>
              </a:spcBef>
            </a:pPr>
            <a:r>
              <a:rPr lang="en"/>
              <a:t>We propose a model for </a:t>
            </a:r>
            <a:r>
              <a:rPr lang="en" b="1"/>
              <a:t>zero-shot meta-learning</a:t>
            </a:r>
            <a:r>
              <a:rPr lang="en"/>
              <a:t>, and we show that it applies very well to small-scale human subjects data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It is ideal when there are </a:t>
            </a:r>
            <a:r>
              <a:rPr lang="en" u="sng"/>
              <a:t>big discrepancies in treatment outcomes</a:t>
            </a:r>
            <a:r>
              <a:rPr lang="en"/>
              <a:t> between the training and the testing subject groups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It </a:t>
            </a:r>
            <a:r>
              <a:rPr lang="en" u="sng"/>
              <a:t>avoids overfitting</a:t>
            </a:r>
            <a:r>
              <a:rPr lang="en"/>
              <a:t>, even when the training data is very limited</a:t>
            </a:r>
            <a:endParaRPr/>
          </a:p>
          <a:p>
            <a:pPr marL="121917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59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4C84-1E77-6F4A-84A8-953114FD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Breaks Change Judge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836F-C088-EC49-A776-BF996F274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6286" cy="4667250"/>
          </a:xfrm>
        </p:spPr>
        <p:txBody>
          <a:bodyPr>
            <a:normAutofit/>
          </a:bodyPr>
          <a:lstStyle/>
          <a:p>
            <a:r>
              <a:rPr lang="en-US" dirty="0"/>
              <a:t>How to judge guilt?</a:t>
            </a:r>
          </a:p>
          <a:p>
            <a:r>
              <a:rPr lang="en-US" dirty="0"/>
              <a:t>Human judgements are biased</a:t>
            </a:r>
          </a:p>
          <a:p>
            <a:r>
              <a:rPr lang="en-US" dirty="0"/>
              <a:t>Decisions affected by</a:t>
            </a:r>
          </a:p>
          <a:p>
            <a:pPr lvl="1"/>
            <a:r>
              <a:rPr lang="en-US" dirty="0"/>
              <a:t>Cognitive depletion</a:t>
            </a:r>
          </a:p>
          <a:p>
            <a:pPr lvl="1"/>
            <a:r>
              <a:rPr lang="en-US" dirty="0"/>
              <a:t>Social influence</a:t>
            </a:r>
          </a:p>
          <a:p>
            <a:pPr lvl="1"/>
            <a:r>
              <a:rPr lang="en-US" dirty="0"/>
              <a:t>Primacy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C89F043-4CD5-B346-9567-B52A92DF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551" y="1997177"/>
            <a:ext cx="6663038" cy="40082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329CC-C24B-E44F-A2D5-0465015F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References</a:t>
            </a: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indent="-609585">
              <a:buNone/>
            </a:pPr>
            <a:r>
              <a:rPr lang="en" sz="1467">
                <a:solidFill>
                  <a:srgbClr val="434343"/>
                </a:solidFill>
              </a:rPr>
              <a:t>Chelsea Finn, Pieter Abbeel, and Sergey Levine. Model-agnostic meta-learning for fast adaptation of deep networks. In</a:t>
            </a:r>
            <a:r>
              <a:rPr lang="en" sz="1467" i="1">
                <a:solidFill>
                  <a:srgbClr val="434343"/>
                </a:solidFill>
              </a:rPr>
              <a:t> ICML ’17</a:t>
            </a:r>
            <a:r>
              <a:rPr lang="en" sz="1467">
                <a:solidFill>
                  <a:srgbClr val="434343"/>
                </a:solidFill>
              </a:rPr>
              <a:t>, pages 1126–1135. PMLR, 2017.</a:t>
            </a:r>
            <a:endParaRPr sz="1467">
              <a:solidFill>
                <a:srgbClr val="434343"/>
              </a:solidFill>
            </a:endParaRPr>
          </a:p>
          <a:p>
            <a:pPr indent="-609585">
              <a:buClr>
                <a:schemeClr val="dk1"/>
              </a:buClr>
              <a:buSzPts val="1100"/>
              <a:buNone/>
            </a:pPr>
            <a:endParaRPr sz="1467">
              <a:solidFill>
                <a:srgbClr val="434343"/>
              </a:solidFill>
            </a:endParaRPr>
          </a:p>
          <a:p>
            <a:pPr indent="-609585">
              <a:buNone/>
            </a:pPr>
            <a:r>
              <a:rPr lang="en" sz="1467">
                <a:solidFill>
                  <a:srgbClr val="434343"/>
                </a:solidFill>
              </a:rPr>
              <a:t>Alex Nichol and John  Schulman. On first-order meta-learning algorithms. </a:t>
            </a:r>
            <a:r>
              <a:rPr lang="en" sz="1467" i="1">
                <a:solidFill>
                  <a:srgbClr val="434343"/>
                </a:solidFill>
              </a:rPr>
              <a:t>arXiv preprint arXiv:1803.02999</a:t>
            </a:r>
            <a:r>
              <a:rPr lang="en" sz="1467">
                <a:solidFill>
                  <a:srgbClr val="434343"/>
                </a:solidFill>
              </a:rPr>
              <a:t>, 2018.</a:t>
            </a:r>
            <a:endParaRPr sz="1467">
              <a:solidFill>
                <a:srgbClr val="434343"/>
              </a:solidFill>
            </a:endParaRPr>
          </a:p>
          <a:p>
            <a:pPr indent="-609585">
              <a:buNone/>
            </a:pPr>
            <a:endParaRPr sz="1467">
              <a:solidFill>
                <a:srgbClr val="434343"/>
              </a:solidFill>
            </a:endParaRPr>
          </a:p>
          <a:p>
            <a:pPr indent="-609585">
              <a:buClr>
                <a:schemeClr val="dk1"/>
              </a:buClr>
              <a:buSzPts val="1100"/>
              <a:buNone/>
            </a:pPr>
            <a:r>
              <a:rPr lang="en" sz="1467">
                <a:solidFill>
                  <a:srgbClr val="434343"/>
                </a:solidFill>
              </a:rPr>
              <a:t>Zhenguo Li, Fengwei Zhou, Fei Chen, and Hang Li. Meta-SGD: Learning to learn quickly for few-shot learning. </a:t>
            </a:r>
            <a:r>
              <a:rPr lang="en" sz="1467" i="1">
                <a:solidFill>
                  <a:srgbClr val="434343"/>
                </a:solidFill>
              </a:rPr>
              <a:t>arXiv preprint arXiv:1707.09835</a:t>
            </a:r>
            <a:r>
              <a:rPr lang="en" sz="1467">
                <a:solidFill>
                  <a:srgbClr val="434343"/>
                </a:solidFill>
              </a:rPr>
              <a:t>, 2017.</a:t>
            </a:r>
            <a:endParaRPr sz="1467">
              <a:solidFill>
                <a:srgbClr val="434343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sz="2133"/>
          </a:p>
        </p:txBody>
      </p:sp>
    </p:spTree>
    <p:extLst>
      <p:ext uri="{BB962C8B-B14F-4D97-AF65-F5344CB8AC3E}">
        <p14:creationId xmlns:p14="http://schemas.microsoft.com/office/powerpoint/2010/main" val="350890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CFA8-F404-1341-BD55-C2ECCF0A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3B5E3-DC26-344B-A6D8-295B2CAA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Explores what features predict outcome (e.g., lawyer vs engineer)</a:t>
            </a:r>
          </a:p>
          <a:p>
            <a:r>
              <a:rPr lang="en-US" dirty="0"/>
              <a:t>No explicit biases, racism</a:t>
            </a:r>
          </a:p>
          <a:p>
            <a:r>
              <a:rPr lang="en-US" dirty="0"/>
              <a:t>Works at global scale, no cognitive depletion</a:t>
            </a:r>
          </a:p>
          <a:p>
            <a:r>
              <a:rPr lang="en-US" dirty="0"/>
              <a:t>Algorithms are reproducible</a:t>
            </a:r>
          </a:p>
          <a:p>
            <a:pPr lvl="1"/>
            <a:r>
              <a:rPr lang="en-US" dirty="0"/>
              <a:t>Mistakes can be caught</a:t>
            </a:r>
          </a:p>
          <a:p>
            <a:r>
              <a:rPr lang="en-US" dirty="0"/>
              <a:t>Code acts as clear thought process (unlike human mind)</a:t>
            </a:r>
          </a:p>
          <a:p>
            <a:pPr lvl="1"/>
            <a:r>
              <a:rPr lang="en-US" dirty="0"/>
              <a:t>Neural networks can be exception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62678-4B45-E743-9DD2-BF57902D5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6AA1251-95D8-F94C-B323-9A08CE94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81" y="1517495"/>
            <a:ext cx="7761777" cy="4967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3210B-165C-4949-B87A-D1BDD677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are poorly trained on minorities</a:t>
            </a:r>
          </a:p>
        </p:txBody>
      </p:sp>
      <p:pic>
        <p:nvPicPr>
          <p:cNvPr id="6" name="Content Placeholder 5" descr="A picture containing text, posing, group, bunch&#10;&#10;Description automatically generated">
            <a:extLst>
              <a:ext uri="{FF2B5EF4-FFF2-40B4-BE49-F238E27FC236}">
                <a16:creationId xmlns:a16="http://schemas.microsoft.com/office/drawing/2014/main" id="{408FF22E-E214-8E43-8A0D-835047B25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1871" y="1690688"/>
            <a:ext cx="7560129" cy="42376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37EFF-124F-0F43-8788-11A556FE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C56F0-E39C-0447-B3DD-01D76BB4FC23}"/>
              </a:ext>
            </a:extLst>
          </p:cNvPr>
          <p:cNvSpPr txBox="1"/>
          <p:nvPr/>
        </p:nvSpPr>
        <p:spPr>
          <a:xfrm>
            <a:off x="149901" y="640086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Buolamwini</a:t>
            </a:r>
            <a:r>
              <a:rPr lang="en-US" dirty="0"/>
              <a:t> and </a:t>
            </a:r>
            <a:r>
              <a:rPr lang="en-US" dirty="0" err="1"/>
              <a:t>Gebru</a:t>
            </a:r>
            <a:r>
              <a:rPr lang="en-US" dirty="0"/>
              <a:t>, 2018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B27902-E471-E94E-ADB2-865CA473AC1D}"/>
              </a:ext>
            </a:extLst>
          </p:cNvPr>
          <p:cNvSpPr txBox="1">
            <a:spLocks/>
          </p:cNvSpPr>
          <p:nvPr/>
        </p:nvSpPr>
        <p:spPr>
          <a:xfrm>
            <a:off x="838199" y="1735975"/>
            <a:ext cx="38154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Normal baseline images are ~80% white</a:t>
            </a:r>
          </a:p>
          <a:p>
            <a:endParaRPr lang="en-US" dirty="0"/>
          </a:p>
          <a:p>
            <a:r>
              <a:rPr lang="en-US" dirty="0"/>
              <a:t>Models were likely trained on mostly white images</a:t>
            </a:r>
          </a:p>
          <a:p>
            <a:endParaRPr lang="en-US" dirty="0"/>
          </a:p>
          <a:p>
            <a:r>
              <a:rPr lang="en-US" dirty="0"/>
              <a:t>Diverse data baseline reveals poor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20C5-8B38-0540-A9D5-78EC693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Fairness and Gender</a:t>
            </a: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BFDD8E8-99B8-4D40-81FE-76A35227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79244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543A5B9-AC98-0B48-948A-8B3E7935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3003"/>
            <a:ext cx="10515600" cy="14239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Determining gender is not a solved problem</a:t>
            </a:r>
          </a:p>
          <a:p>
            <a:r>
              <a:rPr lang="en-US" dirty="0"/>
              <a:t>Commercial algorithms perform poorly on:</a:t>
            </a:r>
          </a:p>
          <a:p>
            <a:pPr lvl="1"/>
            <a:r>
              <a:rPr lang="en-US" dirty="0"/>
              <a:t>Women</a:t>
            </a:r>
          </a:p>
          <a:p>
            <a:pPr lvl="1"/>
            <a:r>
              <a:rPr lang="en-US" dirty="0"/>
              <a:t>Darker-skinned individuals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2CBD7-0FB3-584E-8A3A-576EC56BDF67}"/>
              </a:ext>
            </a:extLst>
          </p:cNvPr>
          <p:cNvSpPr txBox="1"/>
          <p:nvPr/>
        </p:nvSpPr>
        <p:spPr>
          <a:xfrm>
            <a:off x="149901" y="640086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Buolamwini</a:t>
            </a:r>
            <a:r>
              <a:rPr lang="en-US" dirty="0"/>
              <a:t> and </a:t>
            </a:r>
            <a:r>
              <a:rPr lang="en-US" dirty="0" err="1"/>
              <a:t>Gebru</a:t>
            </a:r>
            <a:r>
              <a:rPr lang="en-US" dirty="0"/>
              <a:t>, 2018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8826132-7084-224D-922A-8F377FAF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7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05D82-68E0-244A-BCAB-33A73D65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data = poor predictions</a:t>
            </a:r>
          </a:p>
        </p:txBody>
      </p:sp>
      <p:pic>
        <p:nvPicPr>
          <p:cNvPr id="5" name="Content Placeholder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3D0E374-54B7-D144-B91C-E63EEB932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558"/>
          <a:stretch/>
        </p:blipFill>
        <p:spPr>
          <a:xfrm>
            <a:off x="1937654" y="1262007"/>
            <a:ext cx="8671761" cy="494804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3577B-1344-C846-A2D4-2AFEA17FACD7}"/>
              </a:ext>
            </a:extLst>
          </p:cNvPr>
          <p:cNvSpPr txBox="1"/>
          <p:nvPr/>
        </p:nvSpPr>
        <p:spPr>
          <a:xfrm>
            <a:off x="5406724" y="892675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Gender Misclassified More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D11F38-4899-114A-83A9-1921F4E5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F9C73A-D424-B74B-883F-191DC522603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63732-B413-5645-948F-D9A47BCF73FF}"/>
              </a:ext>
            </a:extLst>
          </p:cNvPr>
          <p:cNvSpPr txBox="1"/>
          <p:nvPr/>
        </p:nvSpPr>
        <p:spPr>
          <a:xfrm>
            <a:off x="6420924" y="1854517"/>
            <a:ext cx="1722422" cy="4247317"/>
          </a:xfrm>
          <a:prstGeom prst="rect">
            <a:avLst/>
          </a:prstGeom>
          <a:solidFill>
            <a:srgbClr val="FF0000">
              <a:alpha val="1098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1EBCC-9E2C-E64F-9924-9B5E86860131}"/>
              </a:ext>
            </a:extLst>
          </p:cNvPr>
          <p:cNvSpPr txBox="1"/>
          <p:nvPr/>
        </p:nvSpPr>
        <p:spPr>
          <a:xfrm>
            <a:off x="8381589" y="1854517"/>
            <a:ext cx="1872757" cy="4247317"/>
          </a:xfrm>
          <a:prstGeom prst="rect">
            <a:avLst/>
          </a:prstGeom>
          <a:solidFill>
            <a:srgbClr val="FFDA00">
              <a:alpha val="36863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9969172"/>
      </p:ext>
    </p:extLst>
  </p:cSld>
  <p:clrMapOvr>
    <a:masterClrMapping/>
  </p:clrMapOvr>
</p:sld>
</file>

<file path=ppt/theme/theme1.xml><?xml version="1.0" encoding="utf-8"?>
<a:theme xmlns:a="http://schemas.openxmlformats.org/drawingml/2006/main" name="ISI Overview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EB45049B-9426-7D4F-931B-571B806BF8F7}" vid="{0DAEEDE9-B549-4B4B-B59E-375755401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29305</TotalTime>
  <Words>2271</Words>
  <Application>Microsoft Macintosh PowerPoint</Application>
  <PresentationFormat>Widescreen</PresentationFormat>
  <Paragraphs>350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Adobe Caslon Pro</vt:lpstr>
      <vt:lpstr>Arial</vt:lpstr>
      <vt:lpstr>Calibri</vt:lpstr>
      <vt:lpstr>Tahoma</vt:lpstr>
      <vt:lpstr>ISI Overview Theme</vt:lpstr>
      <vt:lpstr>Transfer LEarning</vt:lpstr>
      <vt:lpstr>Outline</vt:lpstr>
      <vt:lpstr>Motivation</vt:lpstr>
      <vt:lpstr>Who am I to judge?</vt:lpstr>
      <vt:lpstr>Case Study: Breaks Change Judge Decisions</vt:lpstr>
      <vt:lpstr>Benefits of AI</vt:lpstr>
      <vt:lpstr>Models are poorly trained on minorities</vt:lpstr>
      <vt:lpstr>AI Fairness and Gender</vt:lpstr>
      <vt:lpstr>Poor data = poor predictions</vt:lpstr>
      <vt:lpstr>Improving Fairness: Invariance</vt:lpstr>
      <vt:lpstr>Some Features May be Similar Across Races,  Others Different</vt:lpstr>
      <vt:lpstr>General Reasons for TL</vt:lpstr>
      <vt:lpstr>Example of Domain Adaptation: Simulations</vt:lpstr>
      <vt:lpstr>How Does Transfer Learning Work?</vt:lpstr>
      <vt:lpstr>PowerPoint Presentation</vt:lpstr>
      <vt:lpstr>Types of Transfer Learning Problems</vt:lpstr>
      <vt:lpstr>Transfer Learning Methods</vt:lpstr>
      <vt:lpstr>PowerPoint Presentation</vt:lpstr>
      <vt:lpstr>Self-Taught Learning</vt:lpstr>
      <vt:lpstr>Multi-Task Learning</vt:lpstr>
      <vt:lpstr>MTL: Hard versus Soft Parameter Sharing</vt:lpstr>
      <vt:lpstr>Why Does MTL Work?</vt:lpstr>
      <vt:lpstr>Domain Adaptation</vt:lpstr>
      <vt:lpstr>Example Use Cases</vt:lpstr>
      <vt:lpstr>Domain Adaptation Settings</vt:lpstr>
      <vt:lpstr>Types of DA</vt:lpstr>
      <vt:lpstr>Criteria of DA</vt:lpstr>
      <vt:lpstr>Fine-tuning</vt:lpstr>
      <vt:lpstr>Fine-tuning</vt:lpstr>
      <vt:lpstr>Pre-trained Models</vt:lpstr>
      <vt:lpstr>Caveat: Covariate Shift</vt:lpstr>
      <vt:lpstr>Sampling Bias/Covariance Shift</vt:lpstr>
      <vt:lpstr>Changes in Priors</vt:lpstr>
      <vt:lpstr>Detecting Data Shifts</vt:lpstr>
      <vt:lpstr>Zero-shot meta-learning  for small-scale data  from human subjects</vt:lpstr>
      <vt:lpstr>Zero-shot predictions</vt:lpstr>
      <vt:lpstr>Meta-learning</vt:lpstr>
      <vt:lpstr>Meta Learning</vt:lpstr>
      <vt:lpstr>Meta-learning: training task selection</vt:lpstr>
      <vt:lpstr>Meta-training: base-learner</vt:lpstr>
      <vt:lpstr>Meta-testing</vt:lpstr>
      <vt:lpstr>Data</vt:lpstr>
      <vt:lpstr>Experiments</vt:lpstr>
      <vt:lpstr>Classification Results</vt:lpstr>
      <vt:lpstr>Regression Results</vt:lpstr>
      <vt:lpstr>Performance gain by target task</vt:lpstr>
      <vt:lpstr>Meta-learning model avoids overfitting</vt:lpstr>
      <vt:lpstr>Meta-learning model avoids overfitting</vt:lpstr>
      <vt:lpstr>Conclusion  </vt:lpstr>
      <vt:lpstr>References</vt:lpstr>
    </vt:vector>
  </TitlesOfParts>
  <Company>USC/ISI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 Lerman</dc:creator>
  <cp:lastModifiedBy>Keith Burghardt</cp:lastModifiedBy>
  <cp:revision>396</cp:revision>
  <cp:lastPrinted>2019-03-29T15:36:02Z</cp:lastPrinted>
  <dcterms:created xsi:type="dcterms:W3CDTF">2019-05-22T17:16:50Z</dcterms:created>
  <dcterms:modified xsi:type="dcterms:W3CDTF">2021-04-19T21:07:25Z</dcterms:modified>
</cp:coreProperties>
</file>